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753600" cy="7315200"/>
  <p:notesSz cx="6858000" cy="9144000"/>
  <p:embeddedFontLst>
    <p:embeddedFont>
      <p:font typeface="Aileron" panose="020B0604020202020204" charset="0"/>
      <p:regular r:id="rId11"/>
    </p:embeddedFont>
    <p:embeddedFont>
      <p:font typeface="Aileron Bold" panose="020B0604020202020204" charset="0"/>
      <p:regular r:id="rId12"/>
    </p:embeddedFont>
    <p:embeddedFont>
      <p:font typeface="Aileron Heavy" panose="020B0604020202020204" charset="0"/>
      <p:regular r:id="rId13"/>
    </p:embeddedFont>
    <p:embeddedFont>
      <p:font typeface="Aileron Ultra-Bold" panose="020B0604020202020204" charset="0"/>
      <p:regular r:id="rId14"/>
    </p:embeddedFont>
    <p:embeddedFont>
      <p:font typeface="Poppins Light" panose="00000400000000000000" pitchFamily="2" charset="0"/>
      <p:regular r:id="rId15"/>
    </p:embeddedFont>
    <p:embeddedFont>
      <p:font typeface="Poppins Light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BE3258-FD82-4C71-A75E-ADBD74FDAFA2}" v="2" dt="2024-09-05T20:10:33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20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LESLIE NEEDHAM" userId="270bf5c7-1cf0-4bd2-9b60-050757e1c4f3" providerId="ADAL" clId="{C9BE3258-FD82-4C71-A75E-ADBD74FDAFA2}"/>
    <pc:docChg chg="undo custSel modSld">
      <pc:chgData name="DEREK LESLIE NEEDHAM" userId="270bf5c7-1cf0-4bd2-9b60-050757e1c4f3" providerId="ADAL" clId="{C9BE3258-FD82-4C71-A75E-ADBD74FDAFA2}" dt="2024-09-05T20:12:58.712" v="166" actId="1038"/>
      <pc:docMkLst>
        <pc:docMk/>
      </pc:docMkLst>
      <pc:sldChg chg="addSp modSp mod">
        <pc:chgData name="DEREK LESLIE NEEDHAM" userId="270bf5c7-1cf0-4bd2-9b60-050757e1c4f3" providerId="ADAL" clId="{C9BE3258-FD82-4C71-A75E-ADBD74FDAFA2}" dt="2024-09-05T20:12:58.712" v="166" actId="1038"/>
        <pc:sldMkLst>
          <pc:docMk/>
          <pc:sldMk cId="0" sldId="256"/>
        </pc:sldMkLst>
        <pc:spChg chg="mod">
          <ac:chgData name="DEREK LESLIE NEEDHAM" userId="270bf5c7-1cf0-4bd2-9b60-050757e1c4f3" providerId="ADAL" clId="{C9BE3258-FD82-4C71-A75E-ADBD74FDAFA2}" dt="2024-09-05T20:12:58.666" v="165" actId="1037"/>
          <ac:spMkLst>
            <pc:docMk/>
            <pc:sldMk cId="0" sldId="256"/>
            <ac:spMk id="7" creationId="{00000000-0000-0000-0000-000000000000}"/>
          </ac:spMkLst>
        </pc:spChg>
        <pc:spChg chg="mod">
          <ac:chgData name="DEREK LESLIE NEEDHAM" userId="270bf5c7-1cf0-4bd2-9b60-050757e1c4f3" providerId="ADAL" clId="{C9BE3258-FD82-4C71-A75E-ADBD74FDAFA2}" dt="2024-09-05T20:12:58.666" v="165" actId="1037"/>
          <ac:spMkLst>
            <pc:docMk/>
            <pc:sldMk cId="0" sldId="256"/>
            <ac:spMk id="8" creationId="{00000000-0000-0000-0000-000000000000}"/>
          </ac:spMkLst>
        </pc:spChg>
        <pc:spChg chg="mod">
          <ac:chgData name="DEREK LESLIE NEEDHAM" userId="270bf5c7-1cf0-4bd2-9b60-050757e1c4f3" providerId="ADAL" clId="{C9BE3258-FD82-4C71-A75E-ADBD74FDAFA2}" dt="2024-09-05T20:12:58.666" v="165" actId="1037"/>
          <ac:spMkLst>
            <pc:docMk/>
            <pc:sldMk cId="0" sldId="256"/>
            <ac:spMk id="9" creationId="{00000000-0000-0000-0000-000000000000}"/>
          </ac:spMkLst>
        </pc:spChg>
        <pc:spChg chg="mod">
          <ac:chgData name="DEREK LESLIE NEEDHAM" userId="270bf5c7-1cf0-4bd2-9b60-050757e1c4f3" providerId="ADAL" clId="{C9BE3258-FD82-4C71-A75E-ADBD74FDAFA2}" dt="2024-09-05T20:12:58.712" v="166" actId="1038"/>
          <ac:spMkLst>
            <pc:docMk/>
            <pc:sldMk cId="0" sldId="256"/>
            <ac:spMk id="10" creationId="{00000000-0000-0000-0000-000000000000}"/>
          </ac:spMkLst>
        </pc:spChg>
        <pc:spChg chg="add mod">
          <ac:chgData name="DEREK LESLIE NEEDHAM" userId="270bf5c7-1cf0-4bd2-9b60-050757e1c4f3" providerId="ADAL" clId="{C9BE3258-FD82-4C71-A75E-ADBD74FDAFA2}" dt="2024-09-05T20:10:33.441" v="1" actId="571"/>
          <ac:spMkLst>
            <pc:docMk/>
            <pc:sldMk cId="0" sldId="256"/>
            <ac:spMk id="11" creationId="{E0CD9BA8-2A2B-7C3E-54F5-37763215FFF4}"/>
          </ac:spMkLst>
        </pc:spChg>
        <pc:spChg chg="add mod">
          <ac:chgData name="DEREK LESLIE NEEDHAM" userId="270bf5c7-1cf0-4bd2-9b60-050757e1c4f3" providerId="ADAL" clId="{C9BE3258-FD82-4C71-A75E-ADBD74FDAFA2}" dt="2024-09-05T20:10:33.441" v="1" actId="571"/>
          <ac:spMkLst>
            <pc:docMk/>
            <pc:sldMk cId="0" sldId="256"/>
            <ac:spMk id="12" creationId="{D58DDB1B-BACE-5581-5C07-52D86576D806}"/>
          </ac:spMkLst>
        </pc:spChg>
        <pc:spChg chg="add mod">
          <ac:chgData name="DEREK LESLIE NEEDHAM" userId="270bf5c7-1cf0-4bd2-9b60-050757e1c4f3" providerId="ADAL" clId="{C9BE3258-FD82-4C71-A75E-ADBD74FDAFA2}" dt="2024-09-05T20:10:33.441" v="1" actId="571"/>
          <ac:spMkLst>
            <pc:docMk/>
            <pc:sldMk cId="0" sldId="256"/>
            <ac:spMk id="13" creationId="{E788C3B9-0F16-5EB4-636C-3B865851BC5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png"/><Relationship Id="rId3" Type="http://schemas.openxmlformats.org/officeDocument/2006/relationships/image" Target="../media/image18.svg"/><Relationship Id="rId7" Type="http://schemas.openxmlformats.org/officeDocument/2006/relationships/image" Target="../media/image9.svg"/><Relationship Id="rId12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5.sv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1.svg"/><Relationship Id="rId18" Type="http://schemas.openxmlformats.org/officeDocument/2006/relationships/image" Target="../media/image35.png"/><Relationship Id="rId3" Type="http://schemas.openxmlformats.org/officeDocument/2006/relationships/image" Target="../media/image9.svg"/><Relationship Id="rId21" Type="http://schemas.openxmlformats.org/officeDocument/2006/relationships/image" Target="../media/image38.svg"/><Relationship Id="rId7" Type="http://schemas.openxmlformats.org/officeDocument/2006/relationships/image" Target="../media/image14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image" Target="../media/image8.png"/><Relationship Id="rId16" Type="http://schemas.openxmlformats.org/officeDocument/2006/relationships/image" Target="../media/image1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29.svg"/><Relationship Id="rId5" Type="http://schemas.openxmlformats.org/officeDocument/2006/relationships/image" Target="../media/image25.pn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6.svg"/><Relationship Id="rId4" Type="http://schemas.openxmlformats.org/officeDocument/2006/relationships/image" Target="../media/image24.pn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1.png"/><Relationship Id="rId3" Type="http://schemas.openxmlformats.org/officeDocument/2006/relationships/image" Target="../media/image9.svg"/><Relationship Id="rId7" Type="http://schemas.openxmlformats.org/officeDocument/2006/relationships/image" Target="../media/image14.png"/><Relationship Id="rId12" Type="http://schemas.openxmlformats.org/officeDocument/2006/relationships/image" Target="../media/image4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11" Type="http://schemas.openxmlformats.org/officeDocument/2006/relationships/image" Target="../media/image44.png"/><Relationship Id="rId5" Type="http://schemas.openxmlformats.org/officeDocument/2006/relationships/image" Target="../media/image18.svg"/><Relationship Id="rId10" Type="http://schemas.openxmlformats.org/officeDocument/2006/relationships/image" Target="../media/image43.sv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3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l="-21918" t="-74942" r="-14428" b="-6745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342138" y="2125702"/>
            <a:ext cx="6958266" cy="196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3"/>
              </a:lnSpc>
            </a:pPr>
            <a:endParaRPr/>
          </a:p>
          <a:p>
            <a:pPr algn="r">
              <a:lnSpc>
                <a:spcPts val="5043"/>
              </a:lnSpc>
            </a:pPr>
            <a:r>
              <a:rPr lang="en-US" sz="3602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SISTEMA DE GESTIÓN DE ÓPTICAS (SGO)</a:t>
            </a:r>
          </a:p>
        </p:txBody>
      </p:sp>
      <p:sp>
        <p:nvSpPr>
          <p:cNvPr id="5" name="Freeform 5"/>
          <p:cNvSpPr/>
          <p:nvPr/>
        </p:nvSpPr>
        <p:spPr>
          <a:xfrm>
            <a:off x="-610235" y="-400040"/>
            <a:ext cx="4353481" cy="3994319"/>
          </a:xfrm>
          <a:custGeom>
            <a:avLst/>
            <a:gdLst/>
            <a:ahLst/>
            <a:cxnLst/>
            <a:rect l="l" t="t" r="r" b="b"/>
            <a:pathLst>
              <a:path w="4353481" h="3994319">
                <a:moveTo>
                  <a:pt x="0" y="0"/>
                </a:moveTo>
                <a:lnTo>
                  <a:pt x="4353481" y="0"/>
                </a:lnTo>
                <a:lnTo>
                  <a:pt x="4353481" y="3994319"/>
                </a:lnTo>
                <a:lnTo>
                  <a:pt x="0" y="3994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7705175" y="368409"/>
            <a:ext cx="1616428" cy="363111"/>
          </a:xfrm>
          <a:custGeom>
            <a:avLst/>
            <a:gdLst/>
            <a:ahLst/>
            <a:cxnLst/>
            <a:rect l="l" t="t" r="r" b="b"/>
            <a:pathLst>
              <a:path w="1616428" h="363111">
                <a:moveTo>
                  <a:pt x="0" y="0"/>
                </a:moveTo>
                <a:lnTo>
                  <a:pt x="1616427" y="0"/>
                </a:lnTo>
                <a:lnTo>
                  <a:pt x="1616427" y="363111"/>
                </a:lnTo>
                <a:lnTo>
                  <a:pt x="0" y="3631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988393" y="4637022"/>
            <a:ext cx="2312011" cy="85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51"/>
              </a:lnSpc>
            </a:pPr>
            <a:r>
              <a:rPr lang="en-US" sz="1542" b="1" spc="15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INTEGRANTES</a:t>
            </a:r>
          </a:p>
          <a:p>
            <a:pPr algn="r">
              <a:lnSpc>
                <a:spcPts val="2251"/>
              </a:lnSpc>
            </a:pPr>
            <a:r>
              <a:rPr lang="en-US" sz="1542" spc="1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DEREK NEEDHAM</a:t>
            </a:r>
          </a:p>
          <a:p>
            <a:pPr algn="r">
              <a:lnSpc>
                <a:spcPts val="2251"/>
              </a:lnSpc>
            </a:pPr>
            <a:r>
              <a:rPr lang="en-US" sz="1542" spc="1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RODRIGO VÁSQUEZ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3996" y="6252202"/>
            <a:ext cx="2246408" cy="550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7" b="1" spc="15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DOCENTE</a:t>
            </a:r>
          </a:p>
          <a:p>
            <a:pPr algn="r">
              <a:lnSpc>
                <a:spcPts val="2200"/>
              </a:lnSpc>
            </a:pPr>
            <a:r>
              <a:rPr lang="en-US" sz="1507" spc="1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JORGE GÓMEZ F.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3996" y="5581039"/>
            <a:ext cx="2246408" cy="550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200"/>
              </a:lnSpc>
            </a:pPr>
            <a:r>
              <a:rPr lang="en-US" sz="1507" b="1" spc="15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ASIGNATURA</a:t>
            </a:r>
          </a:p>
          <a:p>
            <a:pPr algn="r">
              <a:lnSpc>
                <a:spcPts val="2200"/>
              </a:lnSpc>
            </a:pPr>
            <a:r>
              <a:rPr lang="en-US" sz="1507" spc="1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CAPSTONE</a:t>
            </a:r>
          </a:p>
        </p:txBody>
      </p:sp>
      <p:sp>
        <p:nvSpPr>
          <p:cNvPr id="10" name="Freeform 10"/>
          <p:cNvSpPr/>
          <p:nvPr/>
        </p:nvSpPr>
        <p:spPr>
          <a:xfrm>
            <a:off x="533957" y="5880005"/>
            <a:ext cx="1654595" cy="1043084"/>
          </a:xfrm>
          <a:custGeom>
            <a:avLst/>
            <a:gdLst/>
            <a:ahLst/>
            <a:cxnLst/>
            <a:rect l="l" t="t" r="r" b="b"/>
            <a:pathLst>
              <a:path w="1654595" h="1043084">
                <a:moveTo>
                  <a:pt x="0" y="0"/>
                </a:moveTo>
                <a:lnTo>
                  <a:pt x="1654595" y="0"/>
                </a:lnTo>
                <a:lnTo>
                  <a:pt x="1654595" y="1043085"/>
                </a:lnTo>
                <a:lnTo>
                  <a:pt x="0" y="10430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8079" y="184896"/>
            <a:ext cx="8029072" cy="7366674"/>
          </a:xfrm>
          <a:custGeom>
            <a:avLst/>
            <a:gdLst/>
            <a:ahLst/>
            <a:cxnLst/>
            <a:rect l="l" t="t" r="r" b="b"/>
            <a:pathLst>
              <a:path w="8029072" h="7366674">
                <a:moveTo>
                  <a:pt x="0" y="0"/>
                </a:moveTo>
                <a:lnTo>
                  <a:pt x="8029072" y="0"/>
                </a:lnTo>
                <a:lnTo>
                  <a:pt x="8029072" y="7366673"/>
                </a:lnTo>
                <a:lnTo>
                  <a:pt x="0" y="736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605603" y="1717926"/>
            <a:ext cx="4964239" cy="501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l">
              <a:lnSpc>
                <a:spcPts val="2494"/>
              </a:lnSpc>
            </a:pPr>
            <a:r>
              <a:rPr lang="en-US" sz="178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Modernización de Óptica Cruz</a:t>
            </a:r>
          </a:p>
          <a:p>
            <a:pPr algn="l">
              <a:lnSpc>
                <a:spcPts val="2494"/>
              </a:lnSpc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Una empresa familiar con más de 50 años en el sector de Valparaíso.</a:t>
            </a:r>
          </a:p>
          <a:p>
            <a:pPr algn="l">
              <a:lnSpc>
                <a:spcPts val="2494"/>
              </a:lnSpc>
            </a:pPr>
            <a:endParaRPr lang="en-US" sz="178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494"/>
              </a:lnSpc>
            </a:pPr>
            <a:r>
              <a:rPr lang="en-US" sz="178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Objetivo</a:t>
            </a:r>
          </a:p>
          <a:p>
            <a:pPr algn="l">
              <a:lnSpc>
                <a:spcPts val="2494"/>
              </a:lnSpc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Un sistema de gestión digital para: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Clientes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Recetas médicas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Órdenes de trabajo</a:t>
            </a:r>
          </a:p>
          <a:p>
            <a:pPr algn="l">
              <a:lnSpc>
                <a:spcPts val="2494"/>
              </a:lnSpc>
            </a:pPr>
            <a:endParaRPr lang="en-US" sz="178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494"/>
              </a:lnSpc>
            </a:pPr>
            <a:r>
              <a:rPr lang="en-US" sz="178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Entorno competitivo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Mayor demanda de soluciones tecnológicas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Clientes valoran rapidez y precisión </a:t>
            </a:r>
          </a:p>
          <a:p>
            <a:pPr algn="l">
              <a:lnSpc>
                <a:spcPts val="2494"/>
              </a:lnSpc>
            </a:pPr>
            <a:endParaRPr lang="en-US" sz="178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566288" y="830673"/>
            <a:ext cx="2455792" cy="1548172"/>
          </a:xfrm>
          <a:custGeom>
            <a:avLst/>
            <a:gdLst/>
            <a:ahLst/>
            <a:cxnLst/>
            <a:rect l="l" t="t" r="r" b="b"/>
            <a:pathLst>
              <a:path w="2455792" h="1548172">
                <a:moveTo>
                  <a:pt x="0" y="0"/>
                </a:moveTo>
                <a:lnTo>
                  <a:pt x="2455792" y="0"/>
                </a:lnTo>
                <a:lnTo>
                  <a:pt x="2455792" y="1548172"/>
                </a:lnTo>
                <a:lnTo>
                  <a:pt x="0" y="154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840640" y="6583680"/>
            <a:ext cx="1616392" cy="344962"/>
          </a:xfrm>
          <a:custGeom>
            <a:avLst/>
            <a:gdLst/>
            <a:ahLst/>
            <a:cxnLst/>
            <a:rect l="l" t="t" r="r" b="b"/>
            <a:pathLst>
              <a:path w="1616392" h="344962">
                <a:moveTo>
                  <a:pt x="0" y="0"/>
                </a:moveTo>
                <a:lnTo>
                  <a:pt x="1616392" y="0"/>
                </a:lnTo>
                <a:lnTo>
                  <a:pt x="1616392" y="344962"/>
                </a:lnTo>
                <a:lnTo>
                  <a:pt x="0" y="344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566288" y="2569345"/>
            <a:ext cx="2455792" cy="3895066"/>
          </a:xfrm>
          <a:custGeom>
            <a:avLst/>
            <a:gdLst/>
            <a:ahLst/>
            <a:cxnLst/>
            <a:rect l="l" t="t" r="r" b="b"/>
            <a:pathLst>
              <a:path w="2455792" h="3895066">
                <a:moveTo>
                  <a:pt x="0" y="0"/>
                </a:moveTo>
                <a:lnTo>
                  <a:pt x="2455792" y="0"/>
                </a:lnTo>
                <a:lnTo>
                  <a:pt x="2455792" y="3895066"/>
                </a:lnTo>
                <a:lnTo>
                  <a:pt x="0" y="3895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45" t="-5358" r="-20967" b="-1125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5603" y="817245"/>
            <a:ext cx="4554524" cy="10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4166" b="1">
                <a:solidFill>
                  <a:srgbClr val="0095CC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Introducción y Contexto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7045" y="-480541"/>
            <a:ext cx="2950875" cy="2707428"/>
          </a:xfrm>
          <a:custGeom>
            <a:avLst/>
            <a:gdLst/>
            <a:ahLst/>
            <a:cxnLst/>
            <a:rect l="l" t="t" r="r" b="b"/>
            <a:pathLst>
              <a:path w="2950875" h="2707428">
                <a:moveTo>
                  <a:pt x="0" y="0"/>
                </a:moveTo>
                <a:lnTo>
                  <a:pt x="2950876" y="0"/>
                </a:lnTo>
                <a:lnTo>
                  <a:pt x="2950876" y="2707429"/>
                </a:lnTo>
                <a:lnTo>
                  <a:pt x="0" y="2707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130023" y="2558643"/>
            <a:ext cx="6006823" cy="5511260"/>
          </a:xfrm>
          <a:custGeom>
            <a:avLst/>
            <a:gdLst/>
            <a:ahLst/>
            <a:cxnLst/>
            <a:rect l="l" t="t" r="r" b="b"/>
            <a:pathLst>
              <a:path w="6006823" h="5511260">
                <a:moveTo>
                  <a:pt x="0" y="0"/>
                </a:moveTo>
                <a:lnTo>
                  <a:pt x="6006823" y="0"/>
                </a:lnTo>
                <a:lnTo>
                  <a:pt x="6006823" y="5511260"/>
                </a:lnTo>
                <a:lnTo>
                  <a:pt x="0" y="551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4728926" y="1459029"/>
            <a:ext cx="4079701" cy="47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0"/>
              </a:lnSpc>
            </a:pPr>
            <a:r>
              <a:rPr lang="en-US" sz="3988" b="1">
                <a:solidFill>
                  <a:srgbClr val="0095CC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Situación Actual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28926" y="4195954"/>
            <a:ext cx="4350439" cy="150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endParaRPr/>
          </a:p>
          <a:p>
            <a:pPr marL="376163" lvl="1" indent="-188082" algn="l">
              <a:lnSpc>
                <a:spcPts val="2439"/>
              </a:lnSpc>
              <a:buFont typeface="Arial"/>
              <a:buChar char="•"/>
            </a:pPr>
            <a:r>
              <a:rPr lang="en-US" sz="174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Gestión manual de procesos </a:t>
            </a:r>
          </a:p>
          <a:p>
            <a:pPr marL="376163" lvl="1" indent="-188082" algn="l">
              <a:lnSpc>
                <a:spcPts val="2439"/>
              </a:lnSpc>
              <a:buFont typeface="Arial"/>
              <a:buChar char="•"/>
            </a:pPr>
            <a:r>
              <a:rPr lang="en-US" sz="174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Dependencia del papel </a:t>
            </a:r>
          </a:p>
          <a:p>
            <a:pPr marL="376163" lvl="1" indent="-188082" algn="l">
              <a:lnSpc>
                <a:spcPts val="2439"/>
              </a:lnSpc>
              <a:buFont typeface="Arial"/>
              <a:buChar char="•"/>
            </a:pPr>
            <a:r>
              <a:rPr lang="en-US" sz="174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Pérdida de información y confusión </a:t>
            </a:r>
          </a:p>
          <a:p>
            <a:pPr marL="376163" lvl="1" indent="-188082" algn="l">
              <a:lnSpc>
                <a:spcPts val="2439"/>
              </a:lnSpc>
              <a:buFont typeface="Arial"/>
              <a:buChar char="•"/>
            </a:pPr>
            <a:r>
              <a:rPr lang="en-US" sz="174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Incapacidad de seguimiento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28926" y="2134171"/>
            <a:ext cx="4611508" cy="1287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476" lvl="1" indent="-196738" algn="l">
              <a:lnSpc>
                <a:spcPts val="2551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Actualmente, Óptica Cruz depende del papel para registrar clientes, recetas médicas y órdenes de trabajo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28926" y="3781425"/>
            <a:ext cx="3823321" cy="47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1"/>
              </a:lnSpc>
            </a:pPr>
            <a:r>
              <a:rPr lang="en-US" sz="3990" b="1">
                <a:solidFill>
                  <a:srgbClr val="0095CC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Problemas</a:t>
            </a:r>
          </a:p>
        </p:txBody>
      </p:sp>
      <p:sp>
        <p:nvSpPr>
          <p:cNvPr id="8" name="Freeform 8"/>
          <p:cNvSpPr/>
          <p:nvPr/>
        </p:nvSpPr>
        <p:spPr>
          <a:xfrm>
            <a:off x="472952" y="1064029"/>
            <a:ext cx="3771171" cy="5163966"/>
          </a:xfrm>
          <a:custGeom>
            <a:avLst/>
            <a:gdLst/>
            <a:ahLst/>
            <a:cxnLst/>
            <a:rect l="l" t="t" r="r" b="b"/>
            <a:pathLst>
              <a:path w="3771171" h="5163966">
                <a:moveTo>
                  <a:pt x="0" y="0"/>
                </a:moveTo>
                <a:lnTo>
                  <a:pt x="3771171" y="0"/>
                </a:lnTo>
                <a:lnTo>
                  <a:pt x="3771171" y="5163966"/>
                </a:lnTo>
                <a:lnTo>
                  <a:pt x="0" y="5163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</a:blip>
            <a:stretch>
              <a:fillRect l="-7917" t="-508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7840640" y="6583680"/>
            <a:ext cx="1616392" cy="344962"/>
          </a:xfrm>
          <a:custGeom>
            <a:avLst/>
            <a:gdLst/>
            <a:ahLst/>
            <a:cxnLst/>
            <a:rect l="l" t="t" r="r" b="b"/>
            <a:pathLst>
              <a:path w="1616392" h="344962">
                <a:moveTo>
                  <a:pt x="0" y="0"/>
                </a:moveTo>
                <a:lnTo>
                  <a:pt x="1616392" y="0"/>
                </a:lnTo>
                <a:lnTo>
                  <a:pt x="1616392" y="344962"/>
                </a:lnTo>
                <a:lnTo>
                  <a:pt x="0" y="344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6490" y="4629718"/>
            <a:ext cx="2468826" cy="2265148"/>
          </a:xfrm>
          <a:custGeom>
            <a:avLst/>
            <a:gdLst/>
            <a:ahLst/>
            <a:cxnLst/>
            <a:rect l="l" t="t" r="r" b="b"/>
            <a:pathLst>
              <a:path w="2468826" h="2265148">
                <a:moveTo>
                  <a:pt x="0" y="0"/>
                </a:moveTo>
                <a:lnTo>
                  <a:pt x="2468826" y="0"/>
                </a:lnTo>
                <a:lnTo>
                  <a:pt x="2468826" y="2265148"/>
                </a:lnTo>
                <a:lnTo>
                  <a:pt x="0" y="2265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5240006" y="0"/>
            <a:ext cx="4655933" cy="427181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9"/>
                </a:lnTo>
                <a:lnTo>
                  <a:pt x="0" y="4271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5454748" y="2219174"/>
            <a:ext cx="4077985" cy="4077985"/>
          </a:xfrm>
          <a:custGeom>
            <a:avLst/>
            <a:gdLst/>
            <a:ahLst/>
            <a:cxnLst/>
            <a:rect l="l" t="t" r="r" b="b"/>
            <a:pathLst>
              <a:path w="4077985" h="4077985">
                <a:moveTo>
                  <a:pt x="0" y="0"/>
                </a:moveTo>
                <a:lnTo>
                  <a:pt x="4077985" y="0"/>
                </a:lnTo>
                <a:lnTo>
                  <a:pt x="4077985" y="4077984"/>
                </a:lnTo>
                <a:lnTo>
                  <a:pt x="0" y="4077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567972" y="1830451"/>
            <a:ext cx="2024705" cy="2024705"/>
          </a:xfrm>
          <a:custGeom>
            <a:avLst/>
            <a:gdLst/>
            <a:ahLst/>
            <a:cxnLst/>
            <a:rect l="l" t="t" r="r" b="b"/>
            <a:pathLst>
              <a:path w="2024705" h="2024705">
                <a:moveTo>
                  <a:pt x="0" y="0"/>
                </a:moveTo>
                <a:lnTo>
                  <a:pt x="2024705" y="0"/>
                </a:lnTo>
                <a:lnTo>
                  <a:pt x="2024705" y="2024705"/>
                </a:lnTo>
                <a:lnTo>
                  <a:pt x="0" y="2024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5890029" y="3027424"/>
            <a:ext cx="3207423" cy="2461484"/>
          </a:xfrm>
          <a:custGeom>
            <a:avLst/>
            <a:gdLst/>
            <a:ahLst/>
            <a:cxnLst/>
            <a:rect l="l" t="t" r="r" b="b"/>
            <a:pathLst>
              <a:path w="3207423" h="2461484">
                <a:moveTo>
                  <a:pt x="0" y="0"/>
                </a:moveTo>
                <a:lnTo>
                  <a:pt x="3207423" y="0"/>
                </a:lnTo>
                <a:lnTo>
                  <a:pt x="3207423" y="2461484"/>
                </a:lnTo>
                <a:lnTo>
                  <a:pt x="0" y="2461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91" r="-123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5603" y="912495"/>
            <a:ext cx="5835331" cy="104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1"/>
              </a:lnSpc>
            </a:pPr>
            <a:r>
              <a:rPr lang="en-US" sz="4166" b="1">
                <a:solidFill>
                  <a:srgbClr val="0095CC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Solución Propuesta y Módulos del Sistema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5603" y="2003422"/>
            <a:ext cx="4964239" cy="469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l">
              <a:lnSpc>
                <a:spcPts val="2494"/>
              </a:lnSpc>
            </a:pPr>
            <a:r>
              <a:rPr lang="en-US" sz="178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Sistema de Gestión de Ópticas (SGO): </a:t>
            </a:r>
          </a:p>
          <a:p>
            <a:pPr algn="l">
              <a:lnSpc>
                <a:spcPts val="2494"/>
              </a:lnSpc>
            </a:pPr>
            <a:endParaRPr lang="en-US" sz="1782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Automatiza y optimiza procesos 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Mejora la eficiencia operativa </a:t>
            </a:r>
          </a:p>
          <a:p>
            <a:pPr algn="l">
              <a:lnSpc>
                <a:spcPts val="2494"/>
              </a:lnSpc>
            </a:pPr>
            <a:endParaRPr lang="en-US" sz="178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494"/>
              </a:lnSpc>
            </a:pPr>
            <a:r>
              <a:rPr lang="en-US" sz="1782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Módulos clave: </a:t>
            </a:r>
          </a:p>
          <a:p>
            <a:pPr algn="l">
              <a:lnSpc>
                <a:spcPts val="2494"/>
              </a:lnSpc>
            </a:pPr>
            <a:endParaRPr lang="en-US" sz="1782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Administrador de Usuarios 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Gestión de Clientes 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Gestión de Recetas Médicas 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Gestión de Órdenes de Trabajo </a:t>
            </a:r>
          </a:p>
          <a:p>
            <a:pPr marL="384763" lvl="1" indent="-192381" algn="l">
              <a:lnSpc>
                <a:spcPts val="2494"/>
              </a:lnSpc>
              <a:buFont typeface="Arial"/>
              <a:buChar char="•"/>
            </a:pPr>
            <a:r>
              <a:rPr lang="en-US" sz="178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Gestión de Elaboración de Certificados para prestadores de salud.</a:t>
            </a:r>
          </a:p>
          <a:p>
            <a:pPr algn="l">
              <a:lnSpc>
                <a:spcPts val="2494"/>
              </a:lnSpc>
            </a:pPr>
            <a:endParaRPr lang="en-US" sz="1782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840640" y="6583680"/>
            <a:ext cx="1616392" cy="344962"/>
          </a:xfrm>
          <a:custGeom>
            <a:avLst/>
            <a:gdLst/>
            <a:ahLst/>
            <a:cxnLst/>
            <a:rect l="l" t="t" r="r" b="b"/>
            <a:pathLst>
              <a:path w="1616392" h="344962">
                <a:moveTo>
                  <a:pt x="0" y="0"/>
                </a:moveTo>
                <a:lnTo>
                  <a:pt x="1616392" y="0"/>
                </a:lnTo>
                <a:lnTo>
                  <a:pt x="1616392" y="344962"/>
                </a:lnTo>
                <a:lnTo>
                  <a:pt x="0" y="344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7840640" y="2307682"/>
            <a:ext cx="1516368" cy="955943"/>
          </a:xfrm>
          <a:custGeom>
            <a:avLst/>
            <a:gdLst/>
            <a:ahLst/>
            <a:cxnLst/>
            <a:rect l="l" t="t" r="r" b="b"/>
            <a:pathLst>
              <a:path w="1516368" h="955943">
                <a:moveTo>
                  <a:pt x="0" y="0"/>
                </a:moveTo>
                <a:lnTo>
                  <a:pt x="1516367" y="0"/>
                </a:lnTo>
                <a:lnTo>
                  <a:pt x="1516367" y="955943"/>
                </a:lnTo>
                <a:lnTo>
                  <a:pt x="0" y="955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3280" y="-547339"/>
            <a:ext cx="6370112" cy="7862539"/>
          </a:xfrm>
          <a:custGeom>
            <a:avLst/>
            <a:gdLst/>
            <a:ahLst/>
            <a:cxnLst/>
            <a:rect l="l" t="t" r="r" b="b"/>
            <a:pathLst>
              <a:path w="6370112" h="7862539">
                <a:moveTo>
                  <a:pt x="0" y="0"/>
                </a:moveTo>
                <a:lnTo>
                  <a:pt x="6370113" y="0"/>
                </a:lnTo>
                <a:lnTo>
                  <a:pt x="6370113" y="7862539"/>
                </a:lnTo>
                <a:lnTo>
                  <a:pt x="0" y="7862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0723" r="-1897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631776" y="5414019"/>
            <a:ext cx="3311601" cy="3038394"/>
          </a:xfrm>
          <a:custGeom>
            <a:avLst/>
            <a:gdLst/>
            <a:ahLst/>
            <a:cxnLst/>
            <a:rect l="l" t="t" r="r" b="b"/>
            <a:pathLst>
              <a:path w="3311601" h="3038394">
                <a:moveTo>
                  <a:pt x="0" y="0"/>
                </a:moveTo>
                <a:lnTo>
                  <a:pt x="3311602" y="0"/>
                </a:lnTo>
                <a:lnTo>
                  <a:pt x="3311602" y="3038394"/>
                </a:lnTo>
                <a:lnTo>
                  <a:pt x="0" y="3038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1127978" y="-671847"/>
            <a:ext cx="2896377" cy="2657426"/>
          </a:xfrm>
          <a:custGeom>
            <a:avLst/>
            <a:gdLst/>
            <a:ahLst/>
            <a:cxnLst/>
            <a:rect l="l" t="t" r="r" b="b"/>
            <a:pathLst>
              <a:path w="2896377" h="2657426">
                <a:moveTo>
                  <a:pt x="0" y="0"/>
                </a:moveTo>
                <a:lnTo>
                  <a:pt x="2896377" y="0"/>
                </a:lnTo>
                <a:lnTo>
                  <a:pt x="2896377" y="2657426"/>
                </a:lnTo>
                <a:lnTo>
                  <a:pt x="0" y="265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5240316" y="505210"/>
            <a:ext cx="4655933" cy="427181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5046445" y="4245612"/>
            <a:ext cx="728493" cy="728493"/>
          </a:xfrm>
          <a:custGeom>
            <a:avLst/>
            <a:gdLst/>
            <a:ahLst/>
            <a:cxnLst/>
            <a:rect l="l" t="t" r="r" b="b"/>
            <a:pathLst>
              <a:path w="728493" h="728493">
                <a:moveTo>
                  <a:pt x="0" y="0"/>
                </a:moveTo>
                <a:lnTo>
                  <a:pt x="728493" y="0"/>
                </a:lnTo>
                <a:lnTo>
                  <a:pt x="728493" y="728493"/>
                </a:lnTo>
                <a:lnTo>
                  <a:pt x="0" y="7284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5046445" y="1096080"/>
            <a:ext cx="728493" cy="728493"/>
          </a:xfrm>
          <a:custGeom>
            <a:avLst/>
            <a:gdLst/>
            <a:ahLst/>
            <a:cxnLst/>
            <a:rect l="l" t="t" r="r" b="b"/>
            <a:pathLst>
              <a:path w="728493" h="728493">
                <a:moveTo>
                  <a:pt x="0" y="0"/>
                </a:moveTo>
                <a:lnTo>
                  <a:pt x="728493" y="0"/>
                </a:lnTo>
                <a:lnTo>
                  <a:pt x="728493" y="728494"/>
                </a:lnTo>
                <a:lnTo>
                  <a:pt x="0" y="728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5239240" y="4445444"/>
            <a:ext cx="342903" cy="377854"/>
          </a:xfrm>
          <a:custGeom>
            <a:avLst/>
            <a:gdLst/>
            <a:ahLst/>
            <a:cxnLst/>
            <a:rect l="l" t="t" r="r" b="b"/>
            <a:pathLst>
              <a:path w="342903" h="377854">
                <a:moveTo>
                  <a:pt x="0" y="0"/>
                </a:moveTo>
                <a:lnTo>
                  <a:pt x="342903" y="0"/>
                </a:lnTo>
                <a:lnTo>
                  <a:pt x="342903" y="377854"/>
                </a:lnTo>
                <a:lnTo>
                  <a:pt x="0" y="377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0" y="-721036"/>
            <a:ext cx="4816833" cy="8424576"/>
          </a:xfrm>
          <a:custGeom>
            <a:avLst/>
            <a:gdLst/>
            <a:ahLst/>
            <a:cxnLst/>
            <a:rect l="l" t="t" r="r" b="b"/>
            <a:pathLst>
              <a:path w="4816833" h="8424576">
                <a:moveTo>
                  <a:pt x="0" y="0"/>
                </a:moveTo>
                <a:lnTo>
                  <a:pt x="4816833" y="0"/>
                </a:lnTo>
                <a:lnTo>
                  <a:pt x="4816833" y="8424576"/>
                </a:lnTo>
                <a:lnTo>
                  <a:pt x="0" y="8424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7000"/>
            </a:blip>
            <a:stretch>
              <a:fillRect l="-5798" r="-2537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5232184" y="1271713"/>
            <a:ext cx="357015" cy="377228"/>
          </a:xfrm>
          <a:custGeom>
            <a:avLst/>
            <a:gdLst/>
            <a:ahLst/>
            <a:cxnLst/>
            <a:rect l="l" t="t" r="r" b="b"/>
            <a:pathLst>
              <a:path w="357015" h="377228">
                <a:moveTo>
                  <a:pt x="0" y="0"/>
                </a:moveTo>
                <a:lnTo>
                  <a:pt x="357015" y="0"/>
                </a:lnTo>
                <a:lnTo>
                  <a:pt x="357015" y="377228"/>
                </a:lnTo>
                <a:lnTo>
                  <a:pt x="0" y="3772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731520" y="4568761"/>
            <a:ext cx="3495118" cy="2014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3"/>
              </a:lnSpc>
            </a:pPr>
            <a:r>
              <a:rPr lang="en-US" sz="352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Flujos de Trabajo Optimizados y Metodología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21200" y="1563605"/>
            <a:ext cx="3535643" cy="258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5813" lvl="1" indent="-197906" algn="l">
              <a:lnSpc>
                <a:spcPts val="2566"/>
              </a:lnSpc>
              <a:buFont typeface="Arial"/>
              <a:buChar char="•"/>
            </a:pPr>
            <a:r>
              <a:rPr lang="en-US" sz="18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Registro y seguimiento de clientes </a:t>
            </a:r>
          </a:p>
          <a:p>
            <a:pPr marL="395813" lvl="1" indent="-197906" algn="l">
              <a:lnSpc>
                <a:spcPts val="2566"/>
              </a:lnSpc>
              <a:buFont typeface="Arial"/>
              <a:buChar char="•"/>
            </a:pPr>
            <a:r>
              <a:rPr lang="en-US" sz="18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Recetas médicas </a:t>
            </a:r>
          </a:p>
          <a:p>
            <a:pPr marL="395813" lvl="1" indent="-197906" algn="l">
              <a:lnSpc>
                <a:spcPts val="2566"/>
              </a:lnSpc>
              <a:buFont typeface="Arial"/>
              <a:buChar char="•"/>
            </a:pPr>
            <a:r>
              <a:rPr lang="en-US" sz="18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Órdenes de trabajo </a:t>
            </a:r>
          </a:p>
          <a:p>
            <a:pPr marL="395813" lvl="1" indent="-197906" algn="l">
              <a:lnSpc>
                <a:spcPts val="2566"/>
              </a:lnSpc>
              <a:buFont typeface="Arial"/>
              <a:buChar char="•"/>
            </a:pPr>
            <a:r>
              <a:rPr lang="en-US" sz="18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Notificaciones automáticas </a:t>
            </a:r>
          </a:p>
          <a:p>
            <a:pPr marL="395813" lvl="1" indent="-197906" algn="l">
              <a:lnSpc>
                <a:spcPts val="2566"/>
              </a:lnSpc>
              <a:buFont typeface="Arial"/>
              <a:buChar char="•"/>
            </a:pPr>
            <a:r>
              <a:rPr lang="en-US" sz="18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Certificados para prestadores de salud</a:t>
            </a:r>
          </a:p>
          <a:p>
            <a:pPr algn="l">
              <a:lnSpc>
                <a:spcPts val="2566"/>
              </a:lnSpc>
            </a:pPr>
            <a:endParaRPr lang="en-US" sz="1833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21200" y="1255797"/>
            <a:ext cx="2462274" cy="2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4"/>
              </a:lnSpc>
            </a:pPr>
            <a:r>
              <a:rPr lang="en-US" sz="1906" b="1" spc="19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Flujos optimizados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21200" y="4710571"/>
            <a:ext cx="3535643" cy="150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4223" lvl="1" indent="-187112" algn="l">
              <a:lnSpc>
                <a:spcPts val="2426"/>
              </a:lnSpc>
              <a:buFont typeface="Arial"/>
              <a:buChar char="•"/>
            </a:pPr>
            <a:r>
              <a:rPr lang="en-US" sz="1733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Scrum: </a:t>
            </a:r>
            <a:r>
              <a:rPr lang="en-US" sz="17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Adaptación continua, retroalimentación rápida </a:t>
            </a:r>
          </a:p>
          <a:p>
            <a:pPr marL="374223" lvl="1" indent="-187112" algn="l">
              <a:lnSpc>
                <a:spcPts val="2426"/>
              </a:lnSpc>
              <a:buFont typeface="Arial"/>
              <a:buChar char="•"/>
            </a:pPr>
            <a:r>
              <a:rPr lang="en-US" sz="1733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Herramientas:</a:t>
            </a:r>
            <a:r>
              <a:rPr lang="en-US" sz="173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Telegram, Microsoft Planner, Microsoft Loop, Github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21200" y="4395231"/>
            <a:ext cx="1886588" cy="2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4"/>
              </a:lnSpc>
            </a:pPr>
            <a:r>
              <a:rPr lang="en-US" sz="1906" b="1" spc="19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Metodología</a:t>
            </a:r>
          </a:p>
        </p:txBody>
      </p:sp>
      <p:sp>
        <p:nvSpPr>
          <p:cNvPr id="16" name="Freeform 16"/>
          <p:cNvSpPr/>
          <p:nvPr/>
        </p:nvSpPr>
        <p:spPr>
          <a:xfrm>
            <a:off x="4876800" y="5134928"/>
            <a:ext cx="2468826" cy="2265148"/>
          </a:xfrm>
          <a:custGeom>
            <a:avLst/>
            <a:gdLst/>
            <a:ahLst/>
            <a:cxnLst/>
            <a:rect l="l" t="t" r="r" b="b"/>
            <a:pathLst>
              <a:path w="2468826" h="2265148">
                <a:moveTo>
                  <a:pt x="0" y="0"/>
                </a:moveTo>
                <a:lnTo>
                  <a:pt x="2468826" y="0"/>
                </a:lnTo>
                <a:lnTo>
                  <a:pt x="2468826" y="2265148"/>
                </a:lnTo>
                <a:lnTo>
                  <a:pt x="0" y="2265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7840640" y="6583680"/>
            <a:ext cx="1616392" cy="344962"/>
          </a:xfrm>
          <a:custGeom>
            <a:avLst/>
            <a:gdLst/>
            <a:ahLst/>
            <a:cxnLst/>
            <a:rect l="l" t="t" r="r" b="b"/>
            <a:pathLst>
              <a:path w="1616392" h="344962">
                <a:moveTo>
                  <a:pt x="0" y="0"/>
                </a:moveTo>
                <a:lnTo>
                  <a:pt x="1616392" y="0"/>
                </a:lnTo>
                <a:lnTo>
                  <a:pt x="1616392" y="344962"/>
                </a:lnTo>
                <a:lnTo>
                  <a:pt x="0" y="3449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67982" y="-303182"/>
            <a:ext cx="5199587" cy="4770621"/>
          </a:xfrm>
          <a:custGeom>
            <a:avLst/>
            <a:gdLst/>
            <a:ahLst/>
            <a:cxnLst/>
            <a:rect l="l" t="t" r="r" b="b"/>
            <a:pathLst>
              <a:path w="5199587" h="4770621">
                <a:moveTo>
                  <a:pt x="0" y="0"/>
                </a:moveTo>
                <a:lnTo>
                  <a:pt x="5199587" y="0"/>
                </a:lnTo>
                <a:lnTo>
                  <a:pt x="5199587" y="4770621"/>
                </a:lnTo>
                <a:lnTo>
                  <a:pt x="0" y="4770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488434" y="3701296"/>
            <a:ext cx="5151962" cy="4726925"/>
          </a:xfrm>
          <a:custGeom>
            <a:avLst/>
            <a:gdLst/>
            <a:ahLst/>
            <a:cxnLst/>
            <a:rect l="l" t="t" r="r" b="b"/>
            <a:pathLst>
              <a:path w="5151962" h="4726925">
                <a:moveTo>
                  <a:pt x="0" y="0"/>
                </a:moveTo>
                <a:lnTo>
                  <a:pt x="5151961" y="0"/>
                </a:lnTo>
                <a:lnTo>
                  <a:pt x="5151961" y="4726925"/>
                </a:lnTo>
                <a:lnTo>
                  <a:pt x="0" y="4726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5400000">
            <a:off x="514667" y="2192079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0"/>
                </a:moveTo>
                <a:lnTo>
                  <a:pt x="1524000" y="0"/>
                </a:lnTo>
                <a:lnTo>
                  <a:pt x="1524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 t="-5400" b="-5400"/>
            </a:stretch>
          </a:blipFill>
          <a:ln w="38100" cap="sq">
            <a:solidFill>
              <a:srgbClr val="055AD7">
                <a:alpha val="78824"/>
              </a:srgbClr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114800" y="2192079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0"/>
                </a:moveTo>
                <a:lnTo>
                  <a:pt x="1524000" y="0"/>
                </a:lnTo>
                <a:lnTo>
                  <a:pt x="1524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</a:blip>
            <a:stretch>
              <a:fillRect l="-9566" t="-2677" r="-9566"/>
            </a:stretch>
          </a:blipFill>
          <a:ln w="38100" cap="sq">
            <a:solidFill>
              <a:srgbClr val="055AD7">
                <a:alpha val="74902"/>
              </a:srgbClr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314892" y="2192079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0"/>
                </a:moveTo>
                <a:lnTo>
                  <a:pt x="1524000" y="0"/>
                </a:lnTo>
                <a:lnTo>
                  <a:pt x="1524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 l="-19918" t="-1940" r="-16003"/>
            </a:stretch>
          </a:blipFill>
          <a:ln w="38100" cap="sq">
            <a:solidFill>
              <a:srgbClr val="055AD7">
                <a:alpha val="69804"/>
              </a:srgbClr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99935" y="3366872"/>
            <a:ext cx="555227" cy="555227"/>
          </a:xfrm>
          <a:custGeom>
            <a:avLst/>
            <a:gdLst/>
            <a:ahLst/>
            <a:cxnLst/>
            <a:rect l="l" t="t" r="r" b="b"/>
            <a:pathLst>
              <a:path w="555227" h="555227">
                <a:moveTo>
                  <a:pt x="0" y="0"/>
                </a:moveTo>
                <a:lnTo>
                  <a:pt x="555227" y="0"/>
                </a:lnTo>
                <a:lnTo>
                  <a:pt x="555227" y="555227"/>
                </a:lnTo>
                <a:lnTo>
                  <a:pt x="0" y="55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2805359" y="3349074"/>
            <a:ext cx="555227" cy="555227"/>
          </a:xfrm>
          <a:custGeom>
            <a:avLst/>
            <a:gdLst/>
            <a:ahLst/>
            <a:cxnLst/>
            <a:rect l="l" t="t" r="r" b="b"/>
            <a:pathLst>
              <a:path w="555227" h="555227">
                <a:moveTo>
                  <a:pt x="0" y="0"/>
                </a:moveTo>
                <a:lnTo>
                  <a:pt x="555227" y="0"/>
                </a:lnTo>
                <a:lnTo>
                  <a:pt x="555227" y="555227"/>
                </a:lnTo>
                <a:lnTo>
                  <a:pt x="0" y="55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4600545" y="3349074"/>
            <a:ext cx="555227" cy="555227"/>
          </a:xfrm>
          <a:custGeom>
            <a:avLst/>
            <a:gdLst/>
            <a:ahLst/>
            <a:cxnLst/>
            <a:rect l="l" t="t" r="r" b="b"/>
            <a:pathLst>
              <a:path w="555227" h="555227">
                <a:moveTo>
                  <a:pt x="0" y="0"/>
                </a:moveTo>
                <a:lnTo>
                  <a:pt x="555227" y="0"/>
                </a:lnTo>
                <a:lnTo>
                  <a:pt x="555227" y="555227"/>
                </a:lnTo>
                <a:lnTo>
                  <a:pt x="0" y="55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5915025" y="2192079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0"/>
                </a:moveTo>
                <a:lnTo>
                  <a:pt x="1524000" y="0"/>
                </a:lnTo>
                <a:lnTo>
                  <a:pt x="1524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7160" r="-69825"/>
            </a:stretch>
          </a:blipFill>
          <a:ln w="38100" cap="sq">
            <a:solidFill>
              <a:srgbClr val="055AD7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6378059" y="3345518"/>
            <a:ext cx="555227" cy="555227"/>
          </a:xfrm>
          <a:custGeom>
            <a:avLst/>
            <a:gdLst/>
            <a:ahLst/>
            <a:cxnLst/>
            <a:rect l="l" t="t" r="r" b="b"/>
            <a:pathLst>
              <a:path w="555227" h="555227">
                <a:moveTo>
                  <a:pt x="0" y="0"/>
                </a:moveTo>
                <a:lnTo>
                  <a:pt x="555226" y="0"/>
                </a:lnTo>
                <a:lnTo>
                  <a:pt x="555226" y="555227"/>
                </a:lnTo>
                <a:lnTo>
                  <a:pt x="0" y="55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160126" y="3485524"/>
            <a:ext cx="284707" cy="283639"/>
          </a:xfrm>
          <a:custGeom>
            <a:avLst/>
            <a:gdLst/>
            <a:ahLst/>
            <a:cxnLst/>
            <a:rect l="l" t="t" r="r" b="b"/>
            <a:pathLst>
              <a:path w="284707" h="283639">
                <a:moveTo>
                  <a:pt x="0" y="0"/>
                </a:moveTo>
                <a:lnTo>
                  <a:pt x="284707" y="0"/>
                </a:lnTo>
                <a:lnTo>
                  <a:pt x="284707" y="283639"/>
                </a:lnTo>
                <a:lnTo>
                  <a:pt x="0" y="283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4737106" y="3493280"/>
            <a:ext cx="284707" cy="274871"/>
          </a:xfrm>
          <a:custGeom>
            <a:avLst/>
            <a:gdLst/>
            <a:ahLst/>
            <a:cxnLst/>
            <a:rect l="l" t="t" r="r" b="b"/>
            <a:pathLst>
              <a:path w="284707" h="274871">
                <a:moveTo>
                  <a:pt x="0" y="0"/>
                </a:moveTo>
                <a:lnTo>
                  <a:pt x="284707" y="0"/>
                </a:lnTo>
                <a:lnTo>
                  <a:pt x="284707" y="274871"/>
                </a:lnTo>
                <a:lnTo>
                  <a:pt x="0" y="2748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6534672" y="3481668"/>
            <a:ext cx="284707" cy="282927"/>
          </a:xfrm>
          <a:custGeom>
            <a:avLst/>
            <a:gdLst/>
            <a:ahLst/>
            <a:cxnLst/>
            <a:rect l="l" t="t" r="r" b="b"/>
            <a:pathLst>
              <a:path w="284707" h="282927">
                <a:moveTo>
                  <a:pt x="0" y="0"/>
                </a:moveTo>
                <a:lnTo>
                  <a:pt x="284706" y="0"/>
                </a:lnTo>
                <a:lnTo>
                  <a:pt x="284706" y="282927"/>
                </a:lnTo>
                <a:lnTo>
                  <a:pt x="0" y="2829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7840640" y="6583680"/>
            <a:ext cx="1616392" cy="344962"/>
          </a:xfrm>
          <a:custGeom>
            <a:avLst/>
            <a:gdLst/>
            <a:ahLst/>
            <a:cxnLst/>
            <a:rect l="l" t="t" r="r" b="b"/>
            <a:pathLst>
              <a:path w="1616392" h="344962">
                <a:moveTo>
                  <a:pt x="0" y="0"/>
                </a:moveTo>
                <a:lnTo>
                  <a:pt x="1616392" y="0"/>
                </a:lnTo>
                <a:lnTo>
                  <a:pt x="1616392" y="344962"/>
                </a:lnTo>
                <a:lnTo>
                  <a:pt x="0" y="3449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7734088" y="2192079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0"/>
                </a:moveTo>
                <a:lnTo>
                  <a:pt x="1524000" y="0"/>
                </a:lnTo>
                <a:lnTo>
                  <a:pt x="1524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7972" t="-29705" r="-28585" b="-26852"/>
            </a:stretch>
          </a:blipFill>
          <a:ln w="38100" cap="sq">
            <a:solidFill>
              <a:srgbClr val="055AD7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8197121" y="3345518"/>
            <a:ext cx="555227" cy="555227"/>
          </a:xfrm>
          <a:custGeom>
            <a:avLst/>
            <a:gdLst/>
            <a:ahLst/>
            <a:cxnLst/>
            <a:rect l="l" t="t" r="r" b="b"/>
            <a:pathLst>
              <a:path w="555227" h="555227">
                <a:moveTo>
                  <a:pt x="0" y="0"/>
                </a:moveTo>
                <a:lnTo>
                  <a:pt x="555227" y="0"/>
                </a:lnTo>
                <a:lnTo>
                  <a:pt x="555227" y="555227"/>
                </a:lnTo>
                <a:lnTo>
                  <a:pt x="0" y="55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8332336" y="3483354"/>
            <a:ext cx="284797" cy="284798"/>
          </a:xfrm>
          <a:custGeom>
            <a:avLst/>
            <a:gdLst/>
            <a:ahLst/>
            <a:cxnLst/>
            <a:rect l="l" t="t" r="r" b="b"/>
            <a:pathLst>
              <a:path w="284797" h="284798">
                <a:moveTo>
                  <a:pt x="0" y="0"/>
                </a:moveTo>
                <a:lnTo>
                  <a:pt x="284797" y="0"/>
                </a:lnTo>
                <a:lnTo>
                  <a:pt x="284797" y="284797"/>
                </a:lnTo>
                <a:lnTo>
                  <a:pt x="0" y="2847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2940574" y="3493280"/>
            <a:ext cx="284798" cy="279619"/>
          </a:xfrm>
          <a:custGeom>
            <a:avLst/>
            <a:gdLst/>
            <a:ahLst/>
            <a:cxnLst/>
            <a:rect l="l" t="t" r="r" b="b"/>
            <a:pathLst>
              <a:path w="284798" h="279619">
                <a:moveTo>
                  <a:pt x="0" y="0"/>
                </a:moveTo>
                <a:lnTo>
                  <a:pt x="284797" y="0"/>
                </a:lnTo>
                <a:lnTo>
                  <a:pt x="284797" y="279619"/>
                </a:lnTo>
                <a:lnTo>
                  <a:pt x="0" y="27961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887689" y="991610"/>
            <a:ext cx="7888633" cy="48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4067" b="1">
                <a:solidFill>
                  <a:srgbClr val="0095CC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Planificación de Sprints y Roles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5697" y="4038776"/>
            <a:ext cx="1461940" cy="15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"/>
              </a:lnSpc>
            </a:pPr>
            <a:r>
              <a:rPr lang="en-US" sz="1251" b="1" spc="12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14892" y="4008198"/>
            <a:ext cx="1552780" cy="15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"/>
              </a:lnSpc>
            </a:pPr>
            <a:r>
              <a:rPr lang="en-US" sz="1251" b="1" spc="12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Sprint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14800" y="4014312"/>
            <a:ext cx="1502125" cy="15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"/>
              </a:lnSpc>
            </a:pPr>
            <a:r>
              <a:rPr lang="en-US" sz="1251" b="1" spc="1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Sprint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5697" y="4268652"/>
            <a:ext cx="1461940" cy="39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8"/>
              </a:lnSpc>
            </a:pPr>
            <a:r>
              <a:rPr lang="en-US" sz="1155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Requerimientos </a:t>
            </a:r>
          </a:p>
          <a:p>
            <a:pPr algn="ctr">
              <a:lnSpc>
                <a:spcPts val="1618"/>
              </a:lnSpc>
            </a:pPr>
            <a:r>
              <a:rPr lang="en-US" sz="1155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(2 semanas)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114800" y="4250855"/>
            <a:ext cx="1502125" cy="39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8"/>
              </a:lnSpc>
            </a:pPr>
            <a:r>
              <a:rPr lang="en-US" sz="1155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 Backend y Base de Datos (4 semanas)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14892" y="4250855"/>
            <a:ext cx="1552780" cy="39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8"/>
              </a:lnSpc>
            </a:pPr>
            <a:r>
              <a:rPr lang="en-US" sz="1155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Diseño inicial </a:t>
            </a:r>
          </a:p>
          <a:p>
            <a:pPr algn="ctr">
              <a:lnSpc>
                <a:spcPts val="1618"/>
              </a:lnSpc>
            </a:pPr>
            <a:r>
              <a:rPr lang="en-US" sz="1155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(3 semanas)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1520" y="5028139"/>
            <a:ext cx="5204917" cy="934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1814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Roles:</a:t>
            </a:r>
            <a:r>
              <a:rPr lang="en-US" sz="181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 </a:t>
            </a:r>
          </a:p>
          <a:p>
            <a:pPr marL="391710" lvl="1" indent="-195855" algn="l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Derek Needham: Scrum Master </a:t>
            </a:r>
          </a:p>
          <a:p>
            <a:pPr marL="391710" lvl="1" indent="-195855" algn="l">
              <a:lnSpc>
                <a:spcPts val="2540"/>
              </a:lnSpc>
              <a:buFont typeface="Arial"/>
              <a:buChar char="•"/>
            </a:pPr>
            <a:r>
              <a:rPr lang="en-US" sz="1814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Rodrigo Vásquez: Ingeniero Desarrollador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15025" y="4231012"/>
            <a:ext cx="1542838" cy="59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8"/>
              </a:lnSpc>
            </a:pPr>
            <a:r>
              <a:rPr lang="en-US" sz="1155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 Integración y pruebas </a:t>
            </a:r>
          </a:p>
          <a:p>
            <a:pPr algn="ctr">
              <a:lnSpc>
                <a:spcPts val="1618"/>
              </a:lnSpc>
            </a:pPr>
            <a:r>
              <a:rPr lang="en-US" sz="1155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(4 semanas)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915025" y="4014312"/>
            <a:ext cx="1502125" cy="15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"/>
              </a:lnSpc>
            </a:pPr>
            <a:r>
              <a:rPr lang="en-US" sz="1251" b="1" spc="1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Sprint 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34088" y="4231012"/>
            <a:ext cx="1542838" cy="59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8"/>
              </a:lnSpc>
            </a:pPr>
            <a:r>
              <a:rPr lang="en-US" sz="1155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Preparación y ajustes finales</a:t>
            </a:r>
          </a:p>
          <a:p>
            <a:pPr algn="ctr">
              <a:lnSpc>
                <a:spcPts val="1618"/>
              </a:lnSpc>
            </a:pPr>
            <a:r>
              <a:rPr lang="en-US" sz="1155">
                <a:solidFill>
                  <a:srgbClr val="000000"/>
                </a:solidFill>
                <a:latin typeface="Poppins Light Bold"/>
                <a:ea typeface="Poppins Light Bold"/>
                <a:cs typeface="Poppins Light Bold"/>
                <a:sym typeface="Poppins Light Bold"/>
              </a:rPr>
              <a:t>(2 semanas)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734088" y="4014312"/>
            <a:ext cx="1502125" cy="158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"/>
              </a:lnSpc>
            </a:pPr>
            <a:r>
              <a:rPr lang="en-US" sz="1251" b="1" spc="1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Refinamiento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21642" y="-1027770"/>
            <a:ext cx="8207612" cy="7530484"/>
          </a:xfrm>
          <a:custGeom>
            <a:avLst/>
            <a:gdLst/>
            <a:ahLst/>
            <a:cxnLst/>
            <a:rect l="l" t="t" r="r" b="b"/>
            <a:pathLst>
              <a:path w="8207612" h="7530484">
                <a:moveTo>
                  <a:pt x="0" y="0"/>
                </a:moveTo>
                <a:lnTo>
                  <a:pt x="8207613" y="0"/>
                </a:lnTo>
                <a:lnTo>
                  <a:pt x="8207613" y="7530484"/>
                </a:lnTo>
                <a:lnTo>
                  <a:pt x="0" y="753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1565180" y="1151548"/>
            <a:ext cx="4521354" cy="5019651"/>
          </a:xfrm>
          <a:custGeom>
            <a:avLst/>
            <a:gdLst/>
            <a:ahLst/>
            <a:cxnLst/>
            <a:rect l="l" t="t" r="r" b="b"/>
            <a:pathLst>
              <a:path w="4521354" h="5019651">
                <a:moveTo>
                  <a:pt x="0" y="0"/>
                </a:moveTo>
                <a:lnTo>
                  <a:pt x="4521354" y="0"/>
                </a:lnTo>
                <a:lnTo>
                  <a:pt x="4521354" y="5019651"/>
                </a:lnTo>
                <a:lnTo>
                  <a:pt x="0" y="5019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 l="-117526" t="-8367" r="-28032" b="-1589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0" y="1144001"/>
            <a:ext cx="2956174" cy="5027199"/>
          </a:xfrm>
          <a:custGeom>
            <a:avLst/>
            <a:gdLst/>
            <a:ahLst/>
            <a:cxnLst/>
            <a:rect l="l" t="t" r="r" b="b"/>
            <a:pathLst>
              <a:path w="2956174" h="5027199">
                <a:moveTo>
                  <a:pt x="0" y="0"/>
                </a:moveTo>
                <a:lnTo>
                  <a:pt x="2956174" y="0"/>
                </a:lnTo>
                <a:lnTo>
                  <a:pt x="2956174" y="5027198"/>
                </a:lnTo>
                <a:lnTo>
                  <a:pt x="0" y="5027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-29199" t="-11659" r="-16121" b="-227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3637720" y="2464251"/>
            <a:ext cx="5612879" cy="30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7"/>
              </a:lnSpc>
            </a:pPr>
            <a:r>
              <a:rPr lang="en-US" sz="20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algn="l">
              <a:lnSpc>
                <a:spcPts val="1777"/>
              </a:lnSpc>
            </a:pPr>
            <a:r>
              <a:rPr lang="en-US" sz="2067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Impacto esperado: </a:t>
            </a:r>
          </a:p>
          <a:p>
            <a:pPr algn="l">
              <a:lnSpc>
                <a:spcPts val="1777"/>
              </a:lnSpc>
            </a:pPr>
            <a:endParaRPr lang="en-US" sz="2067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  <a:p>
            <a:pPr marL="446351" lvl="1" indent="-223176" algn="l">
              <a:lnSpc>
                <a:spcPts val="2088"/>
              </a:lnSpc>
              <a:buFont typeface="Arial"/>
              <a:buChar char="•"/>
            </a:pPr>
            <a:r>
              <a:rPr lang="en-US" sz="20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Mejoras en la eficiencia operativa </a:t>
            </a:r>
          </a:p>
          <a:p>
            <a:pPr marL="446351" lvl="1" indent="-223176" algn="l">
              <a:lnSpc>
                <a:spcPts val="2088"/>
              </a:lnSpc>
              <a:buFont typeface="Arial"/>
              <a:buChar char="•"/>
            </a:pPr>
            <a:r>
              <a:rPr lang="en-US" sz="20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Reducción de errores </a:t>
            </a:r>
          </a:p>
          <a:p>
            <a:pPr marL="446351" lvl="1" indent="-223176" algn="l">
              <a:lnSpc>
                <a:spcPts val="2088"/>
              </a:lnSpc>
              <a:buFont typeface="Arial"/>
              <a:buChar char="•"/>
            </a:pPr>
            <a:r>
              <a:rPr lang="en-US" sz="20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Satisfacción del cliente </a:t>
            </a:r>
          </a:p>
          <a:p>
            <a:pPr algn="l">
              <a:lnSpc>
                <a:spcPts val="2088"/>
              </a:lnSpc>
            </a:pPr>
            <a:endParaRPr lang="en-US" sz="2067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1777"/>
              </a:lnSpc>
            </a:pPr>
            <a:endParaRPr lang="en-US" sz="2067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1777"/>
              </a:lnSpc>
            </a:pPr>
            <a:r>
              <a:rPr lang="en-US" sz="2067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Capacitación:</a:t>
            </a:r>
          </a:p>
          <a:p>
            <a:pPr algn="l">
              <a:lnSpc>
                <a:spcPts val="1777"/>
              </a:lnSpc>
            </a:pPr>
            <a:r>
              <a:rPr lang="en-US" sz="20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</a:p>
          <a:p>
            <a:pPr marL="446351" lvl="1" indent="-223176" algn="l">
              <a:lnSpc>
                <a:spcPts val="2088"/>
              </a:lnSpc>
              <a:buFont typeface="Arial"/>
              <a:buChar char="•"/>
            </a:pPr>
            <a:r>
              <a:rPr lang="en-US" sz="20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Sesiones prácticas </a:t>
            </a:r>
          </a:p>
          <a:p>
            <a:pPr marL="446351" lvl="1" indent="-223176" algn="l">
              <a:lnSpc>
                <a:spcPts val="2088"/>
              </a:lnSpc>
              <a:buFont typeface="Arial"/>
              <a:buChar char="•"/>
            </a:pPr>
            <a:r>
              <a:rPr lang="en-US" sz="206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Uso de los módulos del sistema </a:t>
            </a:r>
          </a:p>
          <a:p>
            <a:pPr algn="l">
              <a:lnSpc>
                <a:spcPts val="1777"/>
              </a:lnSpc>
            </a:pPr>
            <a:endParaRPr lang="en-US" sz="2067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37720" y="690152"/>
            <a:ext cx="6115880" cy="116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4067" b="1">
                <a:solidFill>
                  <a:srgbClr val="0095CC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Impacto Esperado y Plan de Capacitación</a:t>
            </a:r>
          </a:p>
        </p:txBody>
      </p:sp>
      <p:sp>
        <p:nvSpPr>
          <p:cNvPr id="7" name="Freeform 7"/>
          <p:cNvSpPr/>
          <p:nvPr/>
        </p:nvSpPr>
        <p:spPr>
          <a:xfrm>
            <a:off x="7840640" y="6583680"/>
            <a:ext cx="1616392" cy="344962"/>
          </a:xfrm>
          <a:custGeom>
            <a:avLst/>
            <a:gdLst/>
            <a:ahLst/>
            <a:cxnLst/>
            <a:rect l="l" t="t" r="r" b="b"/>
            <a:pathLst>
              <a:path w="1616392" h="344962">
                <a:moveTo>
                  <a:pt x="0" y="0"/>
                </a:moveTo>
                <a:lnTo>
                  <a:pt x="1616392" y="0"/>
                </a:lnTo>
                <a:lnTo>
                  <a:pt x="1616392" y="344962"/>
                </a:lnTo>
                <a:lnTo>
                  <a:pt x="0" y="34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5701800" y="3597673"/>
            <a:ext cx="4051800" cy="3717527"/>
          </a:xfrm>
          <a:custGeom>
            <a:avLst/>
            <a:gdLst/>
            <a:ahLst/>
            <a:cxnLst/>
            <a:rect l="l" t="t" r="r" b="b"/>
            <a:pathLst>
              <a:path w="4051800" h="3717527">
                <a:moveTo>
                  <a:pt x="0" y="0"/>
                </a:moveTo>
                <a:lnTo>
                  <a:pt x="4051800" y="0"/>
                </a:lnTo>
                <a:lnTo>
                  <a:pt x="4051800" y="3717527"/>
                </a:lnTo>
                <a:lnTo>
                  <a:pt x="0" y="371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8559" y="-57081"/>
            <a:ext cx="7505837" cy="6886605"/>
          </a:xfrm>
          <a:custGeom>
            <a:avLst/>
            <a:gdLst/>
            <a:ahLst/>
            <a:cxnLst/>
            <a:rect l="l" t="t" r="r" b="b"/>
            <a:pathLst>
              <a:path w="7505837" h="6886605">
                <a:moveTo>
                  <a:pt x="0" y="0"/>
                </a:moveTo>
                <a:lnTo>
                  <a:pt x="7505837" y="0"/>
                </a:lnTo>
                <a:lnTo>
                  <a:pt x="7505837" y="6886605"/>
                </a:lnTo>
                <a:lnTo>
                  <a:pt x="0" y="6886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6808818" y="2010745"/>
            <a:ext cx="2952214" cy="4057611"/>
          </a:xfrm>
          <a:custGeom>
            <a:avLst/>
            <a:gdLst/>
            <a:ahLst/>
            <a:cxnLst/>
            <a:rect l="l" t="t" r="r" b="b"/>
            <a:pathLst>
              <a:path w="2952214" h="4057611">
                <a:moveTo>
                  <a:pt x="0" y="0"/>
                </a:moveTo>
                <a:lnTo>
                  <a:pt x="2952214" y="0"/>
                </a:lnTo>
                <a:lnTo>
                  <a:pt x="2952214" y="4057611"/>
                </a:lnTo>
                <a:lnTo>
                  <a:pt x="0" y="4057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6099" r="-18920" b="-15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6817508" y="2010745"/>
            <a:ext cx="2936092" cy="4063923"/>
          </a:xfrm>
          <a:custGeom>
            <a:avLst/>
            <a:gdLst/>
            <a:ahLst/>
            <a:cxnLst/>
            <a:rect l="l" t="t" r="r" b="b"/>
            <a:pathLst>
              <a:path w="2936092" h="4063923">
                <a:moveTo>
                  <a:pt x="0" y="0"/>
                </a:moveTo>
                <a:lnTo>
                  <a:pt x="2936092" y="0"/>
                </a:lnTo>
                <a:lnTo>
                  <a:pt x="2936092" y="4063924"/>
                </a:lnTo>
                <a:lnTo>
                  <a:pt x="0" y="40639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-61607" r="-24878" b="-92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583904" y="2526595"/>
            <a:ext cx="848158" cy="848158"/>
          </a:xfrm>
          <a:custGeom>
            <a:avLst/>
            <a:gdLst/>
            <a:ahLst/>
            <a:cxnLst/>
            <a:rect l="l" t="t" r="r" b="b"/>
            <a:pathLst>
              <a:path w="848158" h="848158">
                <a:moveTo>
                  <a:pt x="0" y="0"/>
                </a:moveTo>
                <a:lnTo>
                  <a:pt x="848158" y="0"/>
                </a:lnTo>
                <a:lnTo>
                  <a:pt x="848158" y="848158"/>
                </a:lnTo>
                <a:lnTo>
                  <a:pt x="0" y="848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583904" y="4497451"/>
            <a:ext cx="848158" cy="848158"/>
          </a:xfrm>
          <a:custGeom>
            <a:avLst/>
            <a:gdLst/>
            <a:ahLst/>
            <a:cxnLst/>
            <a:rect l="l" t="t" r="r" b="b"/>
            <a:pathLst>
              <a:path w="848158" h="848158">
                <a:moveTo>
                  <a:pt x="0" y="0"/>
                </a:moveTo>
                <a:lnTo>
                  <a:pt x="848158" y="0"/>
                </a:lnTo>
                <a:lnTo>
                  <a:pt x="848158" y="848157"/>
                </a:lnTo>
                <a:lnTo>
                  <a:pt x="0" y="848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809863" y="4723410"/>
            <a:ext cx="396240" cy="396240"/>
          </a:xfrm>
          <a:custGeom>
            <a:avLst/>
            <a:gdLst/>
            <a:ahLst/>
            <a:cxnLst/>
            <a:rect l="l" t="t" r="r" b="b"/>
            <a:pathLst>
              <a:path w="396240" h="396240">
                <a:moveTo>
                  <a:pt x="0" y="0"/>
                </a:moveTo>
                <a:lnTo>
                  <a:pt x="396240" y="0"/>
                </a:lnTo>
                <a:lnTo>
                  <a:pt x="396240" y="396240"/>
                </a:lnTo>
                <a:lnTo>
                  <a:pt x="0" y="3962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809863" y="2767909"/>
            <a:ext cx="396240" cy="365531"/>
          </a:xfrm>
          <a:custGeom>
            <a:avLst/>
            <a:gdLst/>
            <a:ahLst/>
            <a:cxnLst/>
            <a:rect l="l" t="t" r="r" b="b"/>
            <a:pathLst>
              <a:path w="396240" h="365531">
                <a:moveTo>
                  <a:pt x="0" y="0"/>
                </a:moveTo>
                <a:lnTo>
                  <a:pt x="396240" y="0"/>
                </a:lnTo>
                <a:lnTo>
                  <a:pt x="396240" y="365531"/>
                </a:lnTo>
                <a:lnTo>
                  <a:pt x="0" y="3655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583904" y="989200"/>
            <a:ext cx="5810714" cy="102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4466" b="1">
                <a:solidFill>
                  <a:srgbClr val="0095CC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Conclusión y Sostenibilidad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8194" y="2840116"/>
            <a:ext cx="4824443" cy="150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4223" lvl="1" indent="-187112" algn="l">
              <a:lnSpc>
                <a:spcPts val="2426"/>
              </a:lnSpc>
              <a:buFont typeface="Arial"/>
              <a:buChar char="•"/>
            </a:pPr>
            <a:r>
              <a:rPr lang="en-US" sz="1733" spc="1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Solución digital para modernizar Óptica Cruz </a:t>
            </a:r>
          </a:p>
          <a:p>
            <a:pPr marL="374223" lvl="1" indent="-187112" algn="l">
              <a:lnSpc>
                <a:spcPts val="2426"/>
              </a:lnSpc>
              <a:buFont typeface="Arial"/>
              <a:buChar char="•"/>
            </a:pPr>
            <a:r>
              <a:rPr lang="en-US" sz="1733" spc="1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Automatización para mejorar procesos </a:t>
            </a:r>
          </a:p>
          <a:p>
            <a:pPr marL="374223" lvl="1" indent="-187112" algn="l">
              <a:lnSpc>
                <a:spcPts val="2426"/>
              </a:lnSpc>
              <a:buFont typeface="Arial"/>
              <a:buChar char="•"/>
            </a:pPr>
            <a:r>
              <a:rPr lang="en-US" sz="1733" spc="1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Preparados para el crecimiento futuro </a:t>
            </a:r>
          </a:p>
          <a:p>
            <a:pPr algn="l">
              <a:lnSpc>
                <a:spcPts val="2426"/>
              </a:lnSpc>
            </a:pPr>
            <a:endParaRPr lang="en-US" sz="1733" spc="17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8194" y="4801446"/>
            <a:ext cx="4412027" cy="12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5813" lvl="1" indent="-197906" algn="l">
              <a:lnSpc>
                <a:spcPts val="2566"/>
              </a:lnSpc>
              <a:buFont typeface="Arial"/>
              <a:buChar char="•"/>
            </a:pPr>
            <a:r>
              <a:rPr lang="en-US" sz="1833" spc="18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Reducción del uso de papel </a:t>
            </a:r>
          </a:p>
          <a:p>
            <a:pPr marL="395813" lvl="1" indent="-197906" algn="l">
              <a:lnSpc>
                <a:spcPts val="2566"/>
              </a:lnSpc>
              <a:buFont typeface="Arial"/>
              <a:buChar char="•"/>
            </a:pPr>
            <a:r>
              <a:rPr lang="en-US" sz="1833" spc="18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Contribución a la sostenibilidad ambiental </a:t>
            </a:r>
          </a:p>
          <a:p>
            <a:pPr algn="l">
              <a:lnSpc>
                <a:spcPts val="2566"/>
              </a:lnSpc>
            </a:pPr>
            <a:endParaRPr lang="en-US" sz="1833" spc="18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8194" y="2576062"/>
            <a:ext cx="2893890" cy="2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4"/>
              </a:lnSpc>
            </a:pPr>
            <a:r>
              <a:rPr lang="en-US" sz="1906" b="1" spc="19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Resumen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8194" y="4546917"/>
            <a:ext cx="3109159" cy="239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4"/>
              </a:lnSpc>
            </a:pPr>
            <a:r>
              <a:rPr lang="en-US" sz="1906" b="1" spc="19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Sostenibilidad</a:t>
            </a:r>
          </a:p>
        </p:txBody>
      </p:sp>
      <p:sp>
        <p:nvSpPr>
          <p:cNvPr id="14" name="Freeform 14"/>
          <p:cNvSpPr/>
          <p:nvPr/>
        </p:nvSpPr>
        <p:spPr>
          <a:xfrm>
            <a:off x="7840640" y="6583680"/>
            <a:ext cx="1616392" cy="344962"/>
          </a:xfrm>
          <a:custGeom>
            <a:avLst/>
            <a:gdLst/>
            <a:ahLst/>
            <a:cxnLst/>
            <a:rect l="l" t="t" r="r" b="b"/>
            <a:pathLst>
              <a:path w="1616392" h="344962">
                <a:moveTo>
                  <a:pt x="0" y="0"/>
                </a:moveTo>
                <a:lnTo>
                  <a:pt x="1616392" y="0"/>
                </a:lnTo>
                <a:lnTo>
                  <a:pt x="1616392" y="344962"/>
                </a:lnTo>
                <a:lnTo>
                  <a:pt x="0" y="3449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6121200" y="3533507"/>
            <a:ext cx="3530995" cy="3239688"/>
          </a:xfrm>
          <a:custGeom>
            <a:avLst/>
            <a:gdLst/>
            <a:ahLst/>
            <a:cxnLst/>
            <a:rect l="l" t="t" r="r" b="b"/>
            <a:pathLst>
              <a:path w="3530995" h="3239688">
                <a:moveTo>
                  <a:pt x="0" y="0"/>
                </a:moveTo>
                <a:lnTo>
                  <a:pt x="3530995" y="0"/>
                </a:lnTo>
                <a:lnTo>
                  <a:pt x="3530995" y="3239688"/>
                </a:lnTo>
                <a:lnTo>
                  <a:pt x="0" y="323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-5618" y="531302"/>
            <a:ext cx="3038661" cy="2787972"/>
          </a:xfrm>
          <a:custGeom>
            <a:avLst/>
            <a:gdLst/>
            <a:ahLst/>
            <a:cxnLst/>
            <a:rect l="l" t="t" r="r" b="b"/>
            <a:pathLst>
              <a:path w="3038661" h="2787972">
                <a:moveTo>
                  <a:pt x="0" y="0"/>
                </a:moveTo>
                <a:lnTo>
                  <a:pt x="3038661" y="0"/>
                </a:lnTo>
                <a:lnTo>
                  <a:pt x="3038661" y="2787972"/>
                </a:lnTo>
                <a:lnTo>
                  <a:pt x="0" y="2787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3263139" y="3173439"/>
            <a:ext cx="3227322" cy="86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2"/>
              </a:lnSpc>
            </a:pPr>
            <a:r>
              <a:rPr lang="en-US" sz="5002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GRACIAS</a:t>
            </a:r>
          </a:p>
        </p:txBody>
      </p:sp>
      <p:sp>
        <p:nvSpPr>
          <p:cNvPr id="6" name="Freeform 6"/>
          <p:cNvSpPr/>
          <p:nvPr/>
        </p:nvSpPr>
        <p:spPr>
          <a:xfrm>
            <a:off x="7705175" y="368409"/>
            <a:ext cx="1616428" cy="363111"/>
          </a:xfrm>
          <a:custGeom>
            <a:avLst/>
            <a:gdLst/>
            <a:ahLst/>
            <a:cxnLst/>
            <a:rect l="l" t="t" r="r" b="b"/>
            <a:pathLst>
              <a:path w="1616428" h="363111">
                <a:moveTo>
                  <a:pt x="0" y="0"/>
                </a:moveTo>
                <a:lnTo>
                  <a:pt x="1616427" y="0"/>
                </a:lnTo>
                <a:lnTo>
                  <a:pt x="1616427" y="363111"/>
                </a:lnTo>
                <a:lnTo>
                  <a:pt x="0" y="3631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533957" y="5880005"/>
            <a:ext cx="1654595" cy="1043084"/>
          </a:xfrm>
          <a:custGeom>
            <a:avLst/>
            <a:gdLst/>
            <a:ahLst/>
            <a:cxnLst/>
            <a:rect l="l" t="t" r="r" b="b"/>
            <a:pathLst>
              <a:path w="1654595" h="1043084">
                <a:moveTo>
                  <a:pt x="0" y="0"/>
                </a:moveTo>
                <a:lnTo>
                  <a:pt x="1654595" y="0"/>
                </a:lnTo>
                <a:lnTo>
                  <a:pt x="1654595" y="1043085"/>
                </a:lnTo>
                <a:lnTo>
                  <a:pt x="0" y="1043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324</Words>
  <Application>Microsoft Office PowerPoint</Application>
  <PresentationFormat>Personalizado</PresentationFormat>
  <Paragraphs>95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Aileron Ultra-Bold</vt:lpstr>
      <vt:lpstr>Poppins Light Bold</vt:lpstr>
      <vt:lpstr>Aileron Bold</vt:lpstr>
      <vt:lpstr>Arial</vt:lpstr>
      <vt:lpstr>Aileron</vt:lpstr>
      <vt:lpstr>Calibri</vt:lpstr>
      <vt:lpstr>Poppins Light</vt:lpstr>
      <vt:lpstr>Aileron Heavy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SISTEMA DE GESTIÓN DE ÓPTICAS</dc:title>
  <cp:lastModifiedBy>Derek Needham Arnold</cp:lastModifiedBy>
  <cp:revision>1</cp:revision>
  <dcterms:created xsi:type="dcterms:W3CDTF">2006-08-16T00:00:00Z</dcterms:created>
  <dcterms:modified xsi:type="dcterms:W3CDTF">2024-09-05T20:13:09Z</dcterms:modified>
  <dc:identifier>DAGPwkb9yY0</dc:identifier>
</cp:coreProperties>
</file>